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60" r:id="rId4"/>
    <p:sldId id="262" r:id="rId5"/>
    <p:sldId id="263" r:id="rId6"/>
    <p:sldId id="264" r:id="rId7"/>
    <p:sldId id="347" r:id="rId8"/>
    <p:sldId id="266" r:id="rId9"/>
    <p:sldId id="267" r:id="rId10"/>
    <p:sldId id="268" r:id="rId11"/>
    <p:sldId id="269" r:id="rId12"/>
    <p:sldId id="271" r:id="rId13"/>
    <p:sldId id="275" r:id="rId14"/>
    <p:sldId id="276" r:id="rId15"/>
    <p:sldId id="288" r:id="rId16"/>
    <p:sldId id="289" r:id="rId17"/>
    <p:sldId id="290" r:id="rId18"/>
    <p:sldId id="350" r:id="rId19"/>
    <p:sldId id="351" r:id="rId20"/>
    <p:sldId id="291" r:id="rId21"/>
    <p:sldId id="294" r:id="rId22"/>
    <p:sldId id="297" r:id="rId23"/>
    <p:sldId id="301" r:id="rId24"/>
    <p:sldId id="302" r:id="rId25"/>
    <p:sldId id="303" r:id="rId26"/>
    <p:sldId id="306" r:id="rId27"/>
    <p:sldId id="309" r:id="rId28"/>
    <p:sldId id="311" r:id="rId29"/>
    <p:sldId id="312" r:id="rId30"/>
    <p:sldId id="313" r:id="rId31"/>
    <p:sldId id="315" r:id="rId32"/>
    <p:sldId id="317" r:id="rId33"/>
    <p:sldId id="324" r:id="rId34"/>
    <p:sldId id="325" r:id="rId35"/>
    <p:sldId id="326" r:id="rId36"/>
    <p:sldId id="327" r:id="rId37"/>
    <p:sldId id="330" r:id="rId38"/>
    <p:sldId id="335" r:id="rId39"/>
    <p:sldId id="339" r:id="rId40"/>
    <p:sldId id="342" r:id="rId41"/>
    <p:sldId id="343" r:id="rId42"/>
    <p:sldId id="346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 autoAdjust="0"/>
    <p:restoredTop sz="94660"/>
  </p:normalViewPr>
  <p:slideViewPr>
    <p:cSldViewPr snapToObjects="1">
      <p:cViewPr varScale="1">
        <p:scale>
          <a:sx n="80" d="100"/>
          <a:sy n="80" d="100"/>
        </p:scale>
        <p:origin x="-1531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A4C622-BE49-49D8-AAEE-1D5EA881C124}" type="doc">
      <dgm:prSet loTypeId="urn:microsoft.com/office/officeart/2005/8/layout/vList2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3B511F0A-7F07-48A7-878A-C31309FF434F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對稱式金鑰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52A2ABB0-4C78-40F3-9964-32D37E4EE6A3}" type="parTrans" cxnId="{AB82D342-375B-466E-9AAB-FC87F31CD582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8E6472EF-B2A4-4FD3-BC56-712FDC7BBE9C}" type="sibTrans" cxnId="{AB82D342-375B-466E-9AAB-FC87F31CD582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4376DF19-1482-4605-B142-6BFB07EF7CE7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非對稱式金鑰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EE45186C-FAA5-4B90-A193-33ED507FFED1}" type="parTrans" cxnId="{F162853C-2D1F-4A7E-99D9-9D34715C7E3F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A31AE018-A6B8-4626-A39F-E9251832A62E}" type="sibTrans" cxnId="{F162853C-2D1F-4A7E-99D9-9D34715C7E3F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0C3FB5FB-889D-4858-B7AE-0CE5C10E37D9}" type="pres">
      <dgm:prSet presAssocID="{4FA4C622-BE49-49D8-AAEE-1D5EA881C12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2669F06-DAC8-4C6A-ACAC-673A07D60A49}" type="pres">
      <dgm:prSet presAssocID="{3B511F0A-7F07-48A7-878A-C31309FF434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BFF0E1-955E-44E7-B3C3-5459B7D15D48}" type="pres">
      <dgm:prSet presAssocID="{8E6472EF-B2A4-4FD3-BC56-712FDC7BBE9C}" presName="spacer" presStyleCnt="0"/>
      <dgm:spPr/>
    </dgm:pt>
    <dgm:pt modelId="{258FC40D-80EC-4B52-A395-7947E6CF5854}" type="pres">
      <dgm:prSet presAssocID="{4376DF19-1482-4605-B142-6BFB07EF7CE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162853C-2D1F-4A7E-99D9-9D34715C7E3F}" srcId="{4FA4C622-BE49-49D8-AAEE-1D5EA881C124}" destId="{4376DF19-1482-4605-B142-6BFB07EF7CE7}" srcOrd="1" destOrd="0" parTransId="{EE45186C-FAA5-4B90-A193-33ED507FFED1}" sibTransId="{A31AE018-A6B8-4626-A39F-E9251832A62E}"/>
    <dgm:cxn modelId="{1226A565-C2E3-4C3C-97BD-26D952024749}" type="presOf" srcId="{4FA4C622-BE49-49D8-AAEE-1D5EA881C124}" destId="{0C3FB5FB-889D-4858-B7AE-0CE5C10E37D9}" srcOrd="0" destOrd="0" presId="urn:microsoft.com/office/officeart/2005/8/layout/vList2"/>
    <dgm:cxn modelId="{B69D4118-8416-4A1F-BEA4-55314BD627B2}" type="presOf" srcId="{3B511F0A-7F07-48A7-878A-C31309FF434F}" destId="{22669F06-DAC8-4C6A-ACAC-673A07D60A49}" srcOrd="0" destOrd="0" presId="urn:microsoft.com/office/officeart/2005/8/layout/vList2"/>
    <dgm:cxn modelId="{AB82D342-375B-466E-9AAB-FC87F31CD582}" srcId="{4FA4C622-BE49-49D8-AAEE-1D5EA881C124}" destId="{3B511F0A-7F07-48A7-878A-C31309FF434F}" srcOrd="0" destOrd="0" parTransId="{52A2ABB0-4C78-40F3-9964-32D37E4EE6A3}" sibTransId="{8E6472EF-B2A4-4FD3-BC56-712FDC7BBE9C}"/>
    <dgm:cxn modelId="{B295D2A6-3BC5-48E7-9FE7-C353DA57CFB1}" type="presOf" srcId="{4376DF19-1482-4605-B142-6BFB07EF7CE7}" destId="{258FC40D-80EC-4B52-A395-7947E6CF5854}" srcOrd="0" destOrd="0" presId="urn:microsoft.com/office/officeart/2005/8/layout/vList2"/>
    <dgm:cxn modelId="{EFDD4F9A-7801-4DCD-A232-978571693082}" type="presParOf" srcId="{0C3FB5FB-889D-4858-B7AE-0CE5C10E37D9}" destId="{22669F06-DAC8-4C6A-ACAC-673A07D60A49}" srcOrd="0" destOrd="0" presId="urn:microsoft.com/office/officeart/2005/8/layout/vList2"/>
    <dgm:cxn modelId="{8631DA93-A4C9-489D-9861-9E18EBAA92DB}" type="presParOf" srcId="{0C3FB5FB-889D-4858-B7AE-0CE5C10E37D9}" destId="{D0BFF0E1-955E-44E7-B3C3-5459B7D15D48}" srcOrd="1" destOrd="0" presId="urn:microsoft.com/office/officeart/2005/8/layout/vList2"/>
    <dgm:cxn modelId="{7CB3D12E-622B-439B-86DC-AA53B3A467E2}" type="presParOf" srcId="{0C3FB5FB-889D-4858-B7AE-0CE5C10E37D9}" destId="{258FC40D-80EC-4B52-A395-7947E6CF585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472A8-D1EC-4DF3-9318-F74D8DE3CC8D}" type="doc">
      <dgm:prSet loTypeId="urn:microsoft.com/office/officeart/2005/8/layout/default#1" loCatId="list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zh-TW" altLang="en-US"/>
        </a:p>
      </dgm:t>
    </dgm:pt>
    <dgm:pt modelId="{443E6A05-4D8C-4B22-8371-2B2F04B47E02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阻斷服務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dirty="0" smtClean="0">
              <a:latin typeface="微軟正黑體" pitchFamily="34" charset="-120"/>
              <a:ea typeface="微軟正黑體" pitchFamily="34" charset="-120"/>
            </a:rPr>
          </a:b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攻擊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1D29E172-D260-4AD8-BFC7-E10E632C35BE}" type="parTrans" cxnId="{13C322A5-0AAC-43FA-965E-685702D891CD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B80D2FEE-C75F-49F2-B466-9F3A917075F2}" type="sibTrans" cxnId="{13C322A5-0AAC-43FA-965E-685702D891CD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AC2DB686-3F27-419B-AF4B-5FCC8A48767B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主機入侵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2981366A-12D5-4D21-B624-9EC6A3A26F15}" type="parTrans" cxnId="{84ABB1B1-339D-40B6-89E2-3EA7415E97AB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549109D3-46D7-431B-9D36-5D2D1A9079AE}" type="sibTrans" cxnId="{84ABB1B1-339D-40B6-89E2-3EA7415E97AB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FF87F40D-F0E1-4F7F-9641-75282174ECAD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電腦病毒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B8DA11A4-200C-4DE4-8925-5BAC90A26646}" type="parTrans" cxnId="{6898C6F0-3404-43DA-BAE3-735D0D36B7CE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69258AA8-B725-43F7-83CF-1A282A32B542}" type="sibTrans" cxnId="{6898C6F0-3404-43DA-BAE3-735D0D36B7CE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78575A7A-CB9C-47F9-A0C4-0EF43AD0674E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網路監聽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B0139CB9-ED34-4853-8592-E26AE9BD2F76}" type="parTrans" cxnId="{F702825E-D6EA-4EA7-9949-B514A659E2EF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E208533E-A1E9-47CC-8D0A-CECEFF2A2037}" type="sibTrans" cxnId="{F702825E-D6EA-4EA7-9949-B514A659E2EF}">
      <dgm:prSet/>
      <dgm:spPr/>
      <dgm:t>
        <a:bodyPr/>
        <a:lstStyle/>
        <a:p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5763E54E-182E-4262-AE37-B2454B900153}" type="pres">
      <dgm:prSet presAssocID="{16F472A8-D1EC-4DF3-9318-F74D8DE3CC8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77AD485-222E-4785-85D2-5532C539DADD}" type="pres">
      <dgm:prSet presAssocID="{443E6A05-4D8C-4B22-8371-2B2F04B47E0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23CEFE-C716-4B52-B722-40485E470572}" type="pres">
      <dgm:prSet presAssocID="{B80D2FEE-C75F-49F2-B466-9F3A917075F2}" presName="sibTrans" presStyleCnt="0"/>
      <dgm:spPr/>
    </dgm:pt>
    <dgm:pt modelId="{0249AAA3-F465-4686-B993-0FB67AF51689}" type="pres">
      <dgm:prSet presAssocID="{AC2DB686-3F27-419B-AF4B-5FCC8A4876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C20E71-BD10-48CF-823D-A9C0CE75CCC9}" type="pres">
      <dgm:prSet presAssocID="{549109D3-46D7-431B-9D36-5D2D1A9079AE}" presName="sibTrans" presStyleCnt="0"/>
      <dgm:spPr/>
    </dgm:pt>
    <dgm:pt modelId="{71EE791B-DB3D-4306-8FDD-3F0556D8E29A}" type="pres">
      <dgm:prSet presAssocID="{FF87F40D-F0E1-4F7F-9641-75282174ECA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8B073E-9105-4B59-94E7-32BACE3ED402}" type="pres">
      <dgm:prSet presAssocID="{69258AA8-B725-43F7-83CF-1A282A32B542}" presName="sibTrans" presStyleCnt="0"/>
      <dgm:spPr/>
    </dgm:pt>
    <dgm:pt modelId="{AD1F3A28-B1C3-48EE-827F-B3077A033445}" type="pres">
      <dgm:prSet presAssocID="{78575A7A-CB9C-47F9-A0C4-0EF43AD067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4ABB1B1-339D-40B6-89E2-3EA7415E97AB}" srcId="{16F472A8-D1EC-4DF3-9318-F74D8DE3CC8D}" destId="{AC2DB686-3F27-419B-AF4B-5FCC8A48767B}" srcOrd="1" destOrd="0" parTransId="{2981366A-12D5-4D21-B624-9EC6A3A26F15}" sibTransId="{549109D3-46D7-431B-9D36-5D2D1A9079AE}"/>
    <dgm:cxn modelId="{13C322A5-0AAC-43FA-965E-685702D891CD}" srcId="{16F472A8-D1EC-4DF3-9318-F74D8DE3CC8D}" destId="{443E6A05-4D8C-4B22-8371-2B2F04B47E02}" srcOrd="0" destOrd="0" parTransId="{1D29E172-D260-4AD8-BFC7-E10E632C35BE}" sibTransId="{B80D2FEE-C75F-49F2-B466-9F3A917075F2}"/>
    <dgm:cxn modelId="{87B935E8-5284-4F26-805A-B3F1E6F355DD}" type="presOf" srcId="{443E6A05-4D8C-4B22-8371-2B2F04B47E02}" destId="{377AD485-222E-4785-85D2-5532C539DADD}" srcOrd="0" destOrd="0" presId="urn:microsoft.com/office/officeart/2005/8/layout/default#1"/>
    <dgm:cxn modelId="{83F75DF6-233C-4A1B-8D03-D94BC3773A01}" type="presOf" srcId="{78575A7A-CB9C-47F9-A0C4-0EF43AD0674E}" destId="{AD1F3A28-B1C3-48EE-827F-B3077A033445}" srcOrd="0" destOrd="0" presId="urn:microsoft.com/office/officeart/2005/8/layout/default#1"/>
    <dgm:cxn modelId="{190D42E2-42CF-447E-AC90-54C9F628143A}" type="presOf" srcId="{FF87F40D-F0E1-4F7F-9641-75282174ECAD}" destId="{71EE791B-DB3D-4306-8FDD-3F0556D8E29A}" srcOrd="0" destOrd="0" presId="urn:microsoft.com/office/officeart/2005/8/layout/default#1"/>
    <dgm:cxn modelId="{7DB393E0-B99E-42BA-8FFE-67411D8F9079}" type="presOf" srcId="{AC2DB686-3F27-419B-AF4B-5FCC8A48767B}" destId="{0249AAA3-F465-4686-B993-0FB67AF51689}" srcOrd="0" destOrd="0" presId="urn:microsoft.com/office/officeart/2005/8/layout/default#1"/>
    <dgm:cxn modelId="{6898C6F0-3404-43DA-BAE3-735D0D36B7CE}" srcId="{16F472A8-D1EC-4DF3-9318-F74D8DE3CC8D}" destId="{FF87F40D-F0E1-4F7F-9641-75282174ECAD}" srcOrd="2" destOrd="0" parTransId="{B8DA11A4-200C-4DE4-8925-5BAC90A26646}" sibTransId="{69258AA8-B725-43F7-83CF-1A282A32B542}"/>
    <dgm:cxn modelId="{F702825E-D6EA-4EA7-9949-B514A659E2EF}" srcId="{16F472A8-D1EC-4DF3-9318-F74D8DE3CC8D}" destId="{78575A7A-CB9C-47F9-A0C4-0EF43AD0674E}" srcOrd="3" destOrd="0" parTransId="{B0139CB9-ED34-4853-8592-E26AE9BD2F76}" sibTransId="{E208533E-A1E9-47CC-8D0A-CECEFF2A2037}"/>
    <dgm:cxn modelId="{9F284BC4-F85E-4A0B-A7C3-3BB73F52375E}" type="presOf" srcId="{16F472A8-D1EC-4DF3-9318-F74D8DE3CC8D}" destId="{5763E54E-182E-4262-AE37-B2454B900153}" srcOrd="0" destOrd="0" presId="urn:microsoft.com/office/officeart/2005/8/layout/default#1"/>
    <dgm:cxn modelId="{213FE27E-B9BC-4E65-9ACF-B7B737E5436E}" type="presParOf" srcId="{5763E54E-182E-4262-AE37-B2454B900153}" destId="{377AD485-222E-4785-85D2-5532C539DADD}" srcOrd="0" destOrd="0" presId="urn:microsoft.com/office/officeart/2005/8/layout/default#1"/>
    <dgm:cxn modelId="{B6A5DAF0-39F6-40E4-94E6-11E2F373274E}" type="presParOf" srcId="{5763E54E-182E-4262-AE37-B2454B900153}" destId="{4E23CEFE-C716-4B52-B722-40485E470572}" srcOrd="1" destOrd="0" presId="urn:microsoft.com/office/officeart/2005/8/layout/default#1"/>
    <dgm:cxn modelId="{A3CDF813-D14D-4E9E-A4EE-F7FC63514700}" type="presParOf" srcId="{5763E54E-182E-4262-AE37-B2454B900153}" destId="{0249AAA3-F465-4686-B993-0FB67AF51689}" srcOrd="2" destOrd="0" presId="urn:microsoft.com/office/officeart/2005/8/layout/default#1"/>
    <dgm:cxn modelId="{1FC7A133-8A39-4E6E-9F84-97CA9269677A}" type="presParOf" srcId="{5763E54E-182E-4262-AE37-B2454B900153}" destId="{8CC20E71-BD10-48CF-823D-A9C0CE75CCC9}" srcOrd="3" destOrd="0" presId="urn:microsoft.com/office/officeart/2005/8/layout/default#1"/>
    <dgm:cxn modelId="{2E2DA754-DA5E-4321-BA2E-4391253E3232}" type="presParOf" srcId="{5763E54E-182E-4262-AE37-B2454B900153}" destId="{71EE791B-DB3D-4306-8FDD-3F0556D8E29A}" srcOrd="4" destOrd="0" presId="urn:microsoft.com/office/officeart/2005/8/layout/default#1"/>
    <dgm:cxn modelId="{92E10394-D09D-430D-96ED-B75A19FE62C0}" type="presParOf" srcId="{5763E54E-182E-4262-AE37-B2454B900153}" destId="{C48B073E-9105-4B59-94E7-32BACE3ED402}" srcOrd="5" destOrd="0" presId="urn:microsoft.com/office/officeart/2005/8/layout/default#1"/>
    <dgm:cxn modelId="{0822B239-0777-4EFC-85BD-EDD1F184F885}" type="presParOf" srcId="{5763E54E-182E-4262-AE37-B2454B900153}" destId="{AD1F3A28-B1C3-48EE-827F-B3077A033445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1C945A-C6ED-41B9-B5D6-3F3F5C2F5E06}" type="doc">
      <dgm:prSet loTypeId="urn:microsoft.com/office/officeart/2005/8/layout/default#2" loCatId="list" qsTypeId="urn:microsoft.com/office/officeart/2005/8/quickstyle/3d3" qsCatId="3D" csTypeId="urn:microsoft.com/office/officeart/2005/8/colors/colorful1#2" csCatId="colorful" phldr="1"/>
      <dgm:spPr/>
      <dgm:t>
        <a:bodyPr/>
        <a:lstStyle/>
        <a:p>
          <a:endParaRPr lang="zh-TW" altLang="en-US"/>
        </a:p>
      </dgm:t>
    </dgm:pt>
    <dgm:pt modelId="{82D6941B-82AC-401C-9AF1-2F79AB2E9C5C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防毒軟體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9942A460-1306-4494-91B1-D0E3765E5A8B}" type="parTrans" cxnId="{6B171B52-D587-4FA2-B321-19222FBF318B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025F7563-0BFB-44D0-9850-9E20723323A2}" type="sibTrans" cxnId="{6B171B52-D587-4FA2-B321-19222FBF318B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D2F0755C-F471-4780-B0C8-0A6FAE6E6B1B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網路加密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5021DF18-AF6E-4460-B66B-369396B6E4EA}" type="parTrans" cxnId="{53B41C7E-293D-457A-9E1A-1BF42110AA47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8123780F-8B05-4263-B2B3-CD35F8C655E5}" type="sibTrans" cxnId="{53B41C7E-293D-457A-9E1A-1BF42110AA47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AB0E1AF9-BEC9-46BE-ADF2-920A6A105AF1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防火牆與入侵偵測系統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2EFB927B-D1F6-4D03-8DA8-9A6121AF999D}" type="parTrans" cxnId="{46255C62-5724-4A23-9F47-A45F5007A7B1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66533A07-5DD9-45BA-9D0D-372C4F6274EF}" type="sibTrans" cxnId="{46255C62-5724-4A23-9F47-A45F5007A7B1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73A19FDA-02B1-4772-9C02-5D230F8CA32E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無線網路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dirty="0" smtClean="0">
              <a:latin typeface="微軟正黑體" pitchFamily="34" charset="-120"/>
              <a:ea typeface="微軟正黑體" pitchFamily="34" charset="-120"/>
            </a:rPr>
          </a:b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安全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DFECB51B-6848-4F01-9722-9C3C2CEC7123}" type="parTrans" cxnId="{78C92798-9E18-4BC9-8F84-9898D7C3A8EC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5A8005EE-8883-47AC-892E-9D6BE163F53A}" type="sibTrans" cxnId="{78C92798-9E18-4BC9-8F84-9898D7C3A8EC}">
      <dgm:prSet/>
      <dgm:spPr/>
      <dgm:t>
        <a:bodyPr/>
        <a:lstStyle/>
        <a:p>
          <a:pPr algn="ctr"/>
          <a:endParaRPr lang="zh-TW" altLang="en-US">
            <a:latin typeface="微軟正黑體" pitchFamily="34" charset="-120"/>
            <a:ea typeface="微軟正黑體" pitchFamily="34" charset="-120"/>
          </a:endParaRPr>
        </a:p>
      </dgm:t>
    </dgm:pt>
    <dgm:pt modelId="{D1CD8C41-C0E2-4025-A055-155B0FBFEE58}" type="pres">
      <dgm:prSet presAssocID="{AC1C945A-C6ED-41B9-B5D6-3F3F5C2F5E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7690F9A-D7A5-4693-A9FE-60DA060A3949}" type="pres">
      <dgm:prSet presAssocID="{82D6941B-82AC-401C-9AF1-2F79AB2E9C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D0AF47-9D10-417A-8266-F0C8D5F1BA17}" type="pres">
      <dgm:prSet presAssocID="{025F7563-0BFB-44D0-9850-9E20723323A2}" presName="sibTrans" presStyleCnt="0"/>
      <dgm:spPr/>
    </dgm:pt>
    <dgm:pt modelId="{6FCD2333-6B43-4D77-81A6-62F4DA4D2095}" type="pres">
      <dgm:prSet presAssocID="{D2F0755C-F471-4780-B0C8-0A6FAE6E6B1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49C281-5A23-4472-AB04-3A49F324419A}" type="pres">
      <dgm:prSet presAssocID="{8123780F-8B05-4263-B2B3-CD35F8C655E5}" presName="sibTrans" presStyleCnt="0"/>
      <dgm:spPr/>
    </dgm:pt>
    <dgm:pt modelId="{6FF42453-F3AB-4643-974F-F936AF42FF41}" type="pres">
      <dgm:prSet presAssocID="{AB0E1AF9-BEC9-46BE-ADF2-920A6A105AF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6010EC4-B229-4C67-9F09-AB27077D5AB5}" type="pres">
      <dgm:prSet presAssocID="{66533A07-5DD9-45BA-9D0D-372C4F6274EF}" presName="sibTrans" presStyleCnt="0"/>
      <dgm:spPr/>
    </dgm:pt>
    <dgm:pt modelId="{B0172C7E-B84A-4F33-83DB-29741ECB31F9}" type="pres">
      <dgm:prSet presAssocID="{73A19FDA-02B1-4772-9C02-5D230F8CA32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4AB6C0-3C5A-4B06-8B4F-2FAD6E382456}" type="presOf" srcId="{AB0E1AF9-BEC9-46BE-ADF2-920A6A105AF1}" destId="{6FF42453-F3AB-4643-974F-F936AF42FF41}" srcOrd="0" destOrd="0" presId="urn:microsoft.com/office/officeart/2005/8/layout/default#2"/>
    <dgm:cxn modelId="{B9F7A856-CD81-4539-A3B9-9B51E4C3D464}" type="presOf" srcId="{73A19FDA-02B1-4772-9C02-5D230F8CA32E}" destId="{B0172C7E-B84A-4F33-83DB-29741ECB31F9}" srcOrd="0" destOrd="0" presId="urn:microsoft.com/office/officeart/2005/8/layout/default#2"/>
    <dgm:cxn modelId="{78C92798-9E18-4BC9-8F84-9898D7C3A8EC}" srcId="{AC1C945A-C6ED-41B9-B5D6-3F3F5C2F5E06}" destId="{73A19FDA-02B1-4772-9C02-5D230F8CA32E}" srcOrd="3" destOrd="0" parTransId="{DFECB51B-6848-4F01-9722-9C3C2CEC7123}" sibTransId="{5A8005EE-8883-47AC-892E-9D6BE163F53A}"/>
    <dgm:cxn modelId="{C67EB3F2-DCA4-41EC-97A9-561F646F1FBD}" type="presOf" srcId="{AC1C945A-C6ED-41B9-B5D6-3F3F5C2F5E06}" destId="{D1CD8C41-C0E2-4025-A055-155B0FBFEE58}" srcOrd="0" destOrd="0" presId="urn:microsoft.com/office/officeart/2005/8/layout/default#2"/>
    <dgm:cxn modelId="{46255C62-5724-4A23-9F47-A45F5007A7B1}" srcId="{AC1C945A-C6ED-41B9-B5D6-3F3F5C2F5E06}" destId="{AB0E1AF9-BEC9-46BE-ADF2-920A6A105AF1}" srcOrd="2" destOrd="0" parTransId="{2EFB927B-D1F6-4D03-8DA8-9A6121AF999D}" sibTransId="{66533A07-5DD9-45BA-9D0D-372C4F6274EF}"/>
    <dgm:cxn modelId="{4D860387-910C-4133-92FF-F991C0241B7C}" type="presOf" srcId="{82D6941B-82AC-401C-9AF1-2F79AB2E9C5C}" destId="{77690F9A-D7A5-4693-A9FE-60DA060A3949}" srcOrd="0" destOrd="0" presId="urn:microsoft.com/office/officeart/2005/8/layout/default#2"/>
    <dgm:cxn modelId="{6B171B52-D587-4FA2-B321-19222FBF318B}" srcId="{AC1C945A-C6ED-41B9-B5D6-3F3F5C2F5E06}" destId="{82D6941B-82AC-401C-9AF1-2F79AB2E9C5C}" srcOrd="0" destOrd="0" parTransId="{9942A460-1306-4494-91B1-D0E3765E5A8B}" sibTransId="{025F7563-0BFB-44D0-9850-9E20723323A2}"/>
    <dgm:cxn modelId="{DDB9FBB4-775D-4360-9A77-9D9C584E9D61}" type="presOf" srcId="{D2F0755C-F471-4780-B0C8-0A6FAE6E6B1B}" destId="{6FCD2333-6B43-4D77-81A6-62F4DA4D2095}" srcOrd="0" destOrd="0" presId="urn:microsoft.com/office/officeart/2005/8/layout/default#2"/>
    <dgm:cxn modelId="{53B41C7E-293D-457A-9E1A-1BF42110AA47}" srcId="{AC1C945A-C6ED-41B9-B5D6-3F3F5C2F5E06}" destId="{D2F0755C-F471-4780-B0C8-0A6FAE6E6B1B}" srcOrd="1" destOrd="0" parTransId="{5021DF18-AF6E-4460-B66B-369396B6E4EA}" sibTransId="{8123780F-8B05-4263-B2B3-CD35F8C655E5}"/>
    <dgm:cxn modelId="{D55B1CF6-9CD0-440B-B4CA-83636930615D}" type="presParOf" srcId="{D1CD8C41-C0E2-4025-A055-155B0FBFEE58}" destId="{77690F9A-D7A5-4693-A9FE-60DA060A3949}" srcOrd="0" destOrd="0" presId="urn:microsoft.com/office/officeart/2005/8/layout/default#2"/>
    <dgm:cxn modelId="{A6BD114C-5F2D-4C83-96EE-8F55E4F188D8}" type="presParOf" srcId="{D1CD8C41-C0E2-4025-A055-155B0FBFEE58}" destId="{DFD0AF47-9D10-417A-8266-F0C8D5F1BA17}" srcOrd="1" destOrd="0" presId="urn:microsoft.com/office/officeart/2005/8/layout/default#2"/>
    <dgm:cxn modelId="{308ADEC4-9972-4057-8CDE-87A40EA2EE6D}" type="presParOf" srcId="{D1CD8C41-C0E2-4025-A055-155B0FBFEE58}" destId="{6FCD2333-6B43-4D77-81A6-62F4DA4D2095}" srcOrd="2" destOrd="0" presId="urn:microsoft.com/office/officeart/2005/8/layout/default#2"/>
    <dgm:cxn modelId="{334DDD2C-8682-472B-B4FD-55D076B2405B}" type="presParOf" srcId="{D1CD8C41-C0E2-4025-A055-155B0FBFEE58}" destId="{1249C281-5A23-4472-AB04-3A49F324419A}" srcOrd="3" destOrd="0" presId="urn:microsoft.com/office/officeart/2005/8/layout/default#2"/>
    <dgm:cxn modelId="{A5AFA00D-51F8-4DED-9B82-706307BE773F}" type="presParOf" srcId="{D1CD8C41-C0E2-4025-A055-155B0FBFEE58}" destId="{6FF42453-F3AB-4643-974F-F936AF42FF41}" srcOrd="4" destOrd="0" presId="urn:microsoft.com/office/officeart/2005/8/layout/default#2"/>
    <dgm:cxn modelId="{4AD3C41D-302B-4B5A-A161-C353CE387564}" type="presParOf" srcId="{D1CD8C41-C0E2-4025-A055-155B0FBFEE58}" destId="{36010EC4-B229-4C67-9F09-AB27077D5AB5}" srcOrd="5" destOrd="0" presId="urn:microsoft.com/office/officeart/2005/8/layout/default#2"/>
    <dgm:cxn modelId="{9CF2DD82-6532-4F7D-88C2-4DCD8B85AB92}" type="presParOf" srcId="{D1CD8C41-C0E2-4025-A055-155B0FBFEE58}" destId="{B0172C7E-B84A-4F33-83DB-29741ECB31F9}" srcOrd="6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69F06-DAC8-4C6A-ACAC-673A07D60A49}">
      <dsp:nvSpPr>
        <dsp:cNvPr id="0" name=""/>
        <dsp:cNvSpPr/>
      </dsp:nvSpPr>
      <dsp:spPr>
        <a:xfrm>
          <a:off x="0" y="10870"/>
          <a:ext cx="3024336" cy="8783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微軟正黑體" pitchFamily="34" charset="-120"/>
              <a:ea typeface="微軟正黑體" pitchFamily="34" charset="-120"/>
            </a:rPr>
            <a:t>對稱式金鑰</a:t>
          </a:r>
          <a:endParaRPr lang="zh-TW" altLang="en-US" sz="2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2879" y="53749"/>
        <a:ext cx="2938578" cy="792619"/>
      </dsp:txXfrm>
    </dsp:sp>
    <dsp:sp modelId="{258FC40D-80EC-4B52-A395-7947E6CF5854}">
      <dsp:nvSpPr>
        <dsp:cNvPr id="0" name=""/>
        <dsp:cNvSpPr/>
      </dsp:nvSpPr>
      <dsp:spPr>
        <a:xfrm>
          <a:off x="0" y="969887"/>
          <a:ext cx="3024336" cy="878377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微軟正黑體" pitchFamily="34" charset="-120"/>
              <a:ea typeface="微軟正黑體" pitchFamily="34" charset="-120"/>
            </a:rPr>
            <a:t>非對稱式金鑰</a:t>
          </a:r>
          <a:endParaRPr lang="zh-TW" altLang="en-US" sz="28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2879" y="1012766"/>
        <a:ext cx="2938578" cy="792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AD485-222E-4785-85D2-5532C539DADD}">
      <dsp:nvSpPr>
        <dsp:cNvPr id="0" name=""/>
        <dsp:cNvSpPr/>
      </dsp:nvSpPr>
      <dsp:spPr>
        <a:xfrm>
          <a:off x="556469" y="1585"/>
          <a:ext cx="2933271" cy="17599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阻斷服務</a:t>
          </a:r>
          <a:r>
            <a:rPr lang="en-US" altLang="zh-TW" sz="3600" kern="1200" dirty="0" smtClean="0"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3600" kern="1200" dirty="0" smtClean="0">
              <a:latin typeface="微軟正黑體" pitchFamily="34" charset="-120"/>
              <a:ea typeface="微軟正黑體" pitchFamily="34" charset="-120"/>
            </a:rPr>
          </a:b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攻擊</a:t>
          </a:r>
          <a:endParaRPr lang="zh-TW" altLang="en-US" sz="3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56469" y="1585"/>
        <a:ext cx="2933271" cy="1759962"/>
      </dsp:txXfrm>
    </dsp:sp>
    <dsp:sp modelId="{0249AAA3-F465-4686-B993-0FB67AF51689}">
      <dsp:nvSpPr>
        <dsp:cNvPr id="0" name=""/>
        <dsp:cNvSpPr/>
      </dsp:nvSpPr>
      <dsp:spPr>
        <a:xfrm>
          <a:off x="3783067" y="1585"/>
          <a:ext cx="2933271" cy="17599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主機入侵</a:t>
          </a:r>
          <a:endParaRPr lang="zh-TW" altLang="en-US" sz="3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783067" y="1585"/>
        <a:ext cx="2933271" cy="1759962"/>
      </dsp:txXfrm>
    </dsp:sp>
    <dsp:sp modelId="{71EE791B-DB3D-4306-8FDD-3F0556D8E29A}">
      <dsp:nvSpPr>
        <dsp:cNvPr id="0" name=""/>
        <dsp:cNvSpPr/>
      </dsp:nvSpPr>
      <dsp:spPr>
        <a:xfrm>
          <a:off x="556469" y="2054875"/>
          <a:ext cx="2933271" cy="17599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電腦病毒</a:t>
          </a:r>
          <a:endParaRPr lang="zh-TW" altLang="en-US" sz="3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56469" y="2054875"/>
        <a:ext cx="2933271" cy="1759962"/>
      </dsp:txXfrm>
    </dsp:sp>
    <dsp:sp modelId="{AD1F3A28-B1C3-48EE-827F-B3077A033445}">
      <dsp:nvSpPr>
        <dsp:cNvPr id="0" name=""/>
        <dsp:cNvSpPr/>
      </dsp:nvSpPr>
      <dsp:spPr>
        <a:xfrm>
          <a:off x="3783067" y="2054875"/>
          <a:ext cx="2933271" cy="1759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itchFamily="34" charset="-120"/>
              <a:ea typeface="微軟正黑體" pitchFamily="34" charset="-120"/>
            </a:rPr>
            <a:t>網路監聽</a:t>
          </a:r>
          <a:endParaRPr lang="zh-TW" altLang="en-US" sz="36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783067" y="2054875"/>
        <a:ext cx="2933271" cy="1759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90F9A-D7A5-4693-A9FE-60DA060A3949}">
      <dsp:nvSpPr>
        <dsp:cNvPr id="0" name=""/>
        <dsp:cNvSpPr/>
      </dsp:nvSpPr>
      <dsp:spPr>
        <a:xfrm>
          <a:off x="799" y="184289"/>
          <a:ext cx="3119584" cy="1871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防毒軟體</a:t>
          </a:r>
          <a:endParaRPr lang="zh-TW" altLang="en-US" sz="39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799" y="184289"/>
        <a:ext cx="3119584" cy="1871750"/>
      </dsp:txXfrm>
    </dsp:sp>
    <dsp:sp modelId="{6FCD2333-6B43-4D77-81A6-62F4DA4D2095}">
      <dsp:nvSpPr>
        <dsp:cNvPr id="0" name=""/>
        <dsp:cNvSpPr/>
      </dsp:nvSpPr>
      <dsp:spPr>
        <a:xfrm>
          <a:off x="3432343" y="184289"/>
          <a:ext cx="3119584" cy="1871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網路加密</a:t>
          </a:r>
          <a:endParaRPr lang="zh-TW" altLang="en-US" sz="39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432343" y="184289"/>
        <a:ext cx="3119584" cy="1871750"/>
      </dsp:txXfrm>
    </dsp:sp>
    <dsp:sp modelId="{6FF42453-F3AB-4643-974F-F936AF42FF41}">
      <dsp:nvSpPr>
        <dsp:cNvPr id="0" name=""/>
        <dsp:cNvSpPr/>
      </dsp:nvSpPr>
      <dsp:spPr>
        <a:xfrm>
          <a:off x="799" y="2367999"/>
          <a:ext cx="3119584" cy="1871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防火牆與入侵偵測系統</a:t>
          </a:r>
          <a:endParaRPr lang="zh-TW" altLang="en-US" sz="39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799" y="2367999"/>
        <a:ext cx="3119584" cy="1871750"/>
      </dsp:txXfrm>
    </dsp:sp>
    <dsp:sp modelId="{B0172C7E-B84A-4F33-83DB-29741ECB31F9}">
      <dsp:nvSpPr>
        <dsp:cNvPr id="0" name=""/>
        <dsp:cNvSpPr/>
      </dsp:nvSpPr>
      <dsp:spPr>
        <a:xfrm>
          <a:off x="3432343" y="2367999"/>
          <a:ext cx="3119584" cy="18717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無線網路</a:t>
          </a:r>
          <a:r>
            <a:rPr lang="en-US" altLang="zh-TW" sz="3900" kern="1200" dirty="0" smtClean="0"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3900" kern="1200" dirty="0" smtClean="0">
              <a:latin typeface="微軟正黑體" pitchFamily="34" charset="-120"/>
              <a:ea typeface="微軟正黑體" pitchFamily="34" charset="-120"/>
            </a:rPr>
          </a:br>
          <a:r>
            <a:rPr lang="zh-TW" altLang="en-US" sz="3900" kern="1200" dirty="0" smtClean="0">
              <a:latin typeface="微軟正黑體" pitchFamily="34" charset="-120"/>
              <a:ea typeface="微軟正黑體" pitchFamily="34" charset="-120"/>
            </a:rPr>
            <a:t>安全</a:t>
          </a:r>
          <a:endParaRPr lang="zh-TW" altLang="en-US" sz="39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432343" y="2367999"/>
        <a:ext cx="3119584" cy="1871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2020/3/11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8BF6C9DC-3005-4159-8BC2-9590A95D6D7A}" type="slidenum">
              <a:rPr lang="zh-TW" altLang="en-US" smtClean="0">
                <a:latin typeface="Times New Roman" pitchFamily="18" charset="0"/>
              </a:rPr>
              <a:pPr/>
              <a:t>35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6">
                    <a:lumMod val="50000"/>
                  </a:schemeClr>
                </a:solidFill>
              </a:rPr>
              <a:t>08</a:t>
            </a:r>
            <a:endParaRPr lang="zh-TW" alt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 algn="just" hangingPunct="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魔　法　師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    魔     法     小     百     科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16505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9.jpeg"/><Relationship Id="rId7" Type="http://schemas.openxmlformats.org/officeDocument/2006/relationships/slide" Target="slide2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3.xml"/><Relationship Id="rId10" Type="http://schemas.openxmlformats.org/officeDocument/2006/relationships/slide" Target="slide41.xml"/><Relationship Id="rId4" Type="http://schemas.openxmlformats.org/officeDocument/2006/relationships/slide" Target="slide2.xml"/><Relationship Id="rId9" Type="http://schemas.openxmlformats.org/officeDocument/2006/relationships/slide" Target="slide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b="0" dirty="0"/>
              <a:t>資訊安全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049" y="2513414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1888">
            <a:off x="1138088" y="2694412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7218">
            <a:off x="1263514" y="2912631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520516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8-1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資訊安全的基本原則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8-2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資料機密性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8-3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資料完整性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8-4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 action="ppaction://hlinksldjump"/>
              </a:rPr>
              <a:t>系統可用性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8-5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網路攻擊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 action="ppaction://hlinksldjump"/>
              </a:rPr>
              <a:t>8-6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 action="ppaction://hlinksldjump"/>
              </a:rPr>
              <a:t>網路防護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10" action="ppaction://hlinksldjump"/>
              </a:rPr>
              <a:t>8-7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10" action="ppaction://hlinksldjump"/>
              </a:rPr>
              <a:t> 資訊倫理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XOR</a:t>
            </a:r>
            <a:r>
              <a:rPr lang="zh-TW" altLang="en-US" smtClean="0"/>
              <a:t>解密運算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489376"/>
              </p:ext>
            </p:extLst>
          </p:nvPr>
        </p:nvGraphicFramePr>
        <p:xfrm>
          <a:off x="926595" y="5454225"/>
          <a:ext cx="6096000" cy="1272993"/>
        </p:xfrm>
        <a:graphic>
          <a:graphicData uri="http://schemas.openxmlformats.org/drawingml/2006/table">
            <a:tbl>
              <a:tblPr/>
              <a:tblGrid>
                <a:gridCol w="549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66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806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240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1 1 0 0 0 0 1 1</a:t>
                      </a: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密文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C3</a:t>
                      </a:r>
                      <a:endParaRPr kumimoji="0" lang="en-US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40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Symbol" pitchFamily="18" charset="2"/>
                        </a:rPr>
                        <a:t> )</a:t>
                      </a:r>
                      <a:endParaRPr kumimoji="0" lang="en-US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1 0 1 0 1 0 1 1</a:t>
                      </a: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AB</a:t>
                      </a: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97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0 1 1 0 1 0 0 0</a:t>
                      </a: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本文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68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(h)</a:t>
                      </a:r>
                      <a:endParaRPr kumimoji="0" lang="en-US" altLang="zh-TW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itchFamily="49" charset="0"/>
                      </a:endParaRPr>
                    </a:p>
                  </a:txBody>
                  <a:tcPr marT="36855" marB="368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756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完整的</a:t>
            </a:r>
            <a:r>
              <a:rPr lang="en-US" altLang="zh-TW" smtClean="0"/>
              <a:t>XOR</a:t>
            </a:r>
            <a:r>
              <a:rPr lang="zh-TW" altLang="en-US" smtClean="0"/>
              <a:t>加密結果</a:t>
            </a:r>
          </a:p>
        </p:txBody>
      </p:sp>
      <p:pic>
        <p:nvPicPr>
          <p:cNvPr id="2150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3293985"/>
            <a:ext cx="8727246" cy="289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832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DES</a:t>
            </a:r>
            <a:r>
              <a:rPr lang="zh-TW" altLang="en-US" smtClean="0"/>
              <a:t>演算法示意圖</a:t>
            </a:r>
          </a:p>
        </p:txBody>
      </p:sp>
      <p:pic>
        <p:nvPicPr>
          <p:cNvPr id="2355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373188"/>
            <a:ext cx="671512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08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操作模式：以</a:t>
            </a:r>
            <a:r>
              <a:rPr lang="en-US" altLang="zh-TW" smtClean="0"/>
              <a:t>CBC</a:t>
            </a:r>
            <a:r>
              <a:rPr lang="zh-TW" altLang="en-US" smtClean="0"/>
              <a:t>為例</a:t>
            </a: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716338"/>
            <a:ext cx="52006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994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3600" b="1" dirty="0" smtClean="0"/>
              <a:t>非對稱式金鑰的加解密演算法</a:t>
            </a:r>
            <a:endParaRPr lang="zh-TW" altLang="en-US" sz="3600" dirty="0" smtClean="0"/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478882"/>
            <a:ext cx="4824412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024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200" smtClean="0"/>
              <a:t>8-2-3</a:t>
            </a:r>
            <a:r>
              <a:rPr lang="zh-TW" altLang="en-US" sz="3200" smtClean="0"/>
              <a:t>　網路上常見的加解密演算法應用</a:t>
            </a:r>
          </a:p>
        </p:txBody>
      </p:sp>
      <p:pic>
        <p:nvPicPr>
          <p:cNvPr id="4096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068638"/>
            <a:ext cx="4027488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581525"/>
            <a:ext cx="30226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644900"/>
            <a:ext cx="4076700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042988" y="2852738"/>
            <a:ext cx="1744662" cy="369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Chrome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瀏覽器</a:t>
            </a:r>
          </a:p>
        </p:txBody>
      </p:sp>
      <p:sp>
        <p:nvSpPr>
          <p:cNvPr id="11" name="矩形 10"/>
          <p:cNvSpPr/>
          <p:nvPr/>
        </p:nvSpPr>
        <p:spPr>
          <a:xfrm>
            <a:off x="3132138" y="6165850"/>
            <a:ext cx="160337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Firefox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瀏覽器</a:t>
            </a:r>
          </a:p>
        </p:txBody>
      </p:sp>
      <p:sp>
        <p:nvSpPr>
          <p:cNvPr id="12" name="矩形 11"/>
          <p:cNvSpPr/>
          <p:nvPr/>
        </p:nvSpPr>
        <p:spPr>
          <a:xfrm>
            <a:off x="5003800" y="3429000"/>
            <a:ext cx="3455988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1" eaLnBrk="1" hangingPunct="1">
              <a:defRPr/>
            </a:pP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Internet Explorer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瀏覽器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66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光是看到</a:t>
            </a:r>
            <a:r>
              <a:rPr lang="en-US" altLang="zh-TW" smtClean="0"/>
              <a:t>HTTPS</a:t>
            </a:r>
            <a:r>
              <a:rPr lang="zh-TW" altLang="en-US" smtClean="0"/>
              <a:t>是不夠的</a:t>
            </a:r>
            <a:r>
              <a:rPr lang="en-US" altLang="zh-TW" smtClean="0"/>
              <a:t>…</a:t>
            </a:r>
          </a:p>
        </p:txBody>
      </p:sp>
      <p:pic>
        <p:nvPicPr>
          <p:cNvPr id="41988" name="Picture 4" descr="secure-htt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10" y="2626086"/>
            <a:ext cx="2974187" cy="447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insecure-https.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990" y="2626086"/>
            <a:ext cx="2976933" cy="44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897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檢視憑證的詳細資訊</a:t>
            </a:r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TW" smtClean="0"/>
              <a:t>Google</a:t>
            </a:r>
            <a:r>
              <a:rPr lang="zh-TW" altLang="en-US" smtClean="0"/>
              <a:t>網站的憑證</a:t>
            </a:r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143035"/>
            <a:ext cx="3352674" cy="41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15" y="2125649"/>
            <a:ext cx="3358469" cy="413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006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RSA</a:t>
            </a:r>
            <a:r>
              <a:rPr lang="zh-TW" altLang="en-US" smtClean="0"/>
              <a:t>範例一</a:t>
            </a:r>
          </a:p>
        </p:txBody>
      </p:sp>
      <p:sp>
        <p:nvSpPr>
          <p:cNvPr id="33795" name="Content Placeholder 3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選定</a:t>
            </a:r>
            <a:r>
              <a:rPr lang="en-US" altLang="zh-TW" dirty="0" smtClean="0"/>
              <a:t> </a:t>
            </a:r>
            <a:r>
              <a:rPr lang="en-US" altLang="ja-JP" dirty="0" smtClean="0"/>
              <a:t>p=3; q=11</a:t>
            </a:r>
          </a:p>
          <a:p>
            <a:pPr eaLnBrk="1" hangingPunct="1"/>
            <a:r>
              <a:rPr lang="en-US" altLang="zh-TW" dirty="0" smtClean="0"/>
              <a:t>N = 3 * 11 = 33; φ</a:t>
            </a:r>
            <a:r>
              <a:rPr lang="zh-TW" altLang="zh-TW" dirty="0" smtClean="0"/>
              <a:t> </a:t>
            </a:r>
            <a:r>
              <a:rPr lang="en-US" altLang="zh-TW" dirty="0" smtClean="0"/>
              <a:t>(N) = (3-1) * (11-1) = 20</a:t>
            </a:r>
          </a:p>
          <a:p>
            <a:pPr eaLnBrk="1" hangingPunct="1"/>
            <a:r>
              <a:rPr lang="zh-TW" altLang="en-US" dirty="0" smtClean="0"/>
              <a:t>選</a:t>
            </a:r>
            <a:r>
              <a:rPr lang="en-US" altLang="zh-TW" dirty="0" smtClean="0"/>
              <a:t> e = 3</a:t>
            </a:r>
            <a:r>
              <a:rPr lang="zh-TW" altLang="en-US" dirty="0" smtClean="0"/>
              <a:t>，算出</a:t>
            </a:r>
            <a:r>
              <a:rPr lang="en-US" altLang="zh-TW" dirty="0" smtClean="0"/>
              <a:t> d = 7 (3 * 7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20 </a:t>
            </a:r>
            <a:r>
              <a:rPr lang="zh-TW" altLang="en-US" dirty="0" smtClean="0"/>
              <a:t>的餘數為</a:t>
            </a:r>
            <a:r>
              <a:rPr lang="en-US" altLang="zh-TW" dirty="0" smtClean="0"/>
              <a:t> 1)</a:t>
            </a:r>
          </a:p>
          <a:p>
            <a:pPr eaLnBrk="1" hangingPunct="1"/>
            <a:r>
              <a:rPr lang="zh-TW" altLang="en-US" dirty="0" smtClean="0"/>
              <a:t>公鑰為</a:t>
            </a:r>
            <a:r>
              <a:rPr lang="en-US" altLang="zh-TW" dirty="0" smtClean="0"/>
              <a:t>(3</a:t>
            </a:r>
            <a:r>
              <a:rPr lang="zh-TW" altLang="en-US" dirty="0" smtClean="0"/>
              <a:t>，</a:t>
            </a:r>
            <a:r>
              <a:rPr lang="en-US" altLang="zh-TW" dirty="0" smtClean="0"/>
              <a:t>33)</a:t>
            </a:r>
            <a:r>
              <a:rPr lang="zh-TW" altLang="en-US" dirty="0" smtClean="0"/>
              <a:t>；私鑰為</a:t>
            </a:r>
            <a:r>
              <a:rPr lang="en-US" altLang="zh-TW" dirty="0" smtClean="0"/>
              <a:t>(7</a:t>
            </a:r>
            <a:r>
              <a:rPr lang="zh-TW" altLang="en-US" dirty="0" smtClean="0"/>
              <a:t>，</a:t>
            </a:r>
            <a:r>
              <a:rPr lang="en-US" altLang="zh-TW" dirty="0" smtClean="0"/>
              <a:t>33)</a:t>
            </a:r>
          </a:p>
          <a:p>
            <a:pPr eaLnBrk="1" hangingPunct="1"/>
            <a:r>
              <a:rPr lang="zh-TW" altLang="en-US" dirty="0" smtClean="0"/>
              <a:t>加密時：本文為</a:t>
            </a:r>
            <a:r>
              <a:rPr lang="en-US" altLang="zh-TW" dirty="0" smtClean="0"/>
              <a:t>29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 29</a:t>
            </a:r>
            <a:r>
              <a:rPr lang="en-US" altLang="zh-TW" baseline="30000" dirty="0" smtClean="0"/>
              <a:t>3</a:t>
            </a:r>
            <a:r>
              <a:rPr lang="en-US" altLang="zh-TW" dirty="0" smtClean="0"/>
              <a:t>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33</a:t>
            </a:r>
            <a:r>
              <a:rPr lang="zh-TW" altLang="en-US" dirty="0" smtClean="0"/>
              <a:t>，餘數為</a:t>
            </a:r>
            <a:r>
              <a:rPr lang="en-US" altLang="zh-TW" dirty="0" smtClean="0"/>
              <a:t> 2(</a:t>
            </a:r>
            <a:r>
              <a:rPr lang="zh-TW" altLang="en-US" dirty="0" smtClean="0"/>
              <a:t>密文</a:t>
            </a:r>
            <a:r>
              <a:rPr lang="en-US" altLang="zh-TW" dirty="0" smtClean="0"/>
              <a:t>)</a:t>
            </a:r>
          </a:p>
          <a:p>
            <a:pPr eaLnBrk="1" hangingPunct="1"/>
            <a:r>
              <a:rPr lang="zh-TW" altLang="en-US" dirty="0" smtClean="0"/>
              <a:t>解密時：密文為</a:t>
            </a:r>
            <a:r>
              <a:rPr lang="en-US" altLang="zh-TW" dirty="0" smtClean="0"/>
              <a:t>2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 2</a:t>
            </a:r>
            <a:r>
              <a:rPr lang="en-US" altLang="zh-TW" baseline="30000" dirty="0" smtClean="0"/>
              <a:t>7</a:t>
            </a:r>
            <a:r>
              <a:rPr lang="en-US" altLang="zh-TW" dirty="0" smtClean="0"/>
              <a:t>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33</a:t>
            </a:r>
            <a:r>
              <a:rPr lang="zh-TW" altLang="en-US" dirty="0" smtClean="0"/>
              <a:t>，餘數為</a:t>
            </a:r>
            <a:r>
              <a:rPr lang="en-US" altLang="zh-TW" dirty="0" smtClean="0"/>
              <a:t> 29(</a:t>
            </a:r>
            <a:r>
              <a:rPr lang="zh-TW" altLang="en-US" dirty="0" smtClean="0"/>
              <a:t>本文</a:t>
            </a:r>
            <a:r>
              <a:rPr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184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RSA</a:t>
            </a:r>
            <a:r>
              <a:rPr lang="zh-TW" altLang="en-US" smtClean="0"/>
              <a:t>範例二</a:t>
            </a:r>
          </a:p>
        </p:txBody>
      </p:sp>
      <p:sp>
        <p:nvSpPr>
          <p:cNvPr id="34819" name="Content Placeholder 3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3529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TW" altLang="en-US" dirty="0" smtClean="0"/>
              <a:t>選定</a:t>
            </a:r>
            <a:r>
              <a:rPr lang="en-US" altLang="zh-TW" dirty="0" smtClean="0"/>
              <a:t> </a:t>
            </a:r>
            <a:r>
              <a:rPr lang="en-US" altLang="ja-JP" dirty="0" smtClean="0"/>
              <a:t>p=7; q=11</a:t>
            </a:r>
          </a:p>
          <a:p>
            <a:pPr eaLnBrk="1" hangingPunct="1"/>
            <a:r>
              <a:rPr lang="en-US" altLang="zh-TW" dirty="0" smtClean="0"/>
              <a:t>N = 7 * 11 = 77; φ</a:t>
            </a:r>
            <a:r>
              <a:rPr lang="zh-TW" altLang="zh-TW" dirty="0" smtClean="0"/>
              <a:t> </a:t>
            </a:r>
            <a:r>
              <a:rPr lang="en-US" altLang="zh-TW" dirty="0" smtClean="0"/>
              <a:t>(N) = (7-1) * (11-1) = 60</a:t>
            </a:r>
          </a:p>
          <a:p>
            <a:pPr eaLnBrk="1" hangingPunct="1"/>
            <a:r>
              <a:rPr lang="zh-TW" altLang="en-US" dirty="0" smtClean="0"/>
              <a:t>選</a:t>
            </a:r>
            <a:r>
              <a:rPr lang="en-US" altLang="zh-TW" dirty="0" smtClean="0"/>
              <a:t> e = 17</a:t>
            </a:r>
            <a:r>
              <a:rPr lang="zh-TW" altLang="en-US" dirty="0" smtClean="0"/>
              <a:t>，算出</a:t>
            </a:r>
            <a:r>
              <a:rPr lang="en-US" altLang="zh-TW" dirty="0" smtClean="0"/>
              <a:t> d = 53 (17 * 53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60 </a:t>
            </a:r>
            <a:r>
              <a:rPr lang="zh-TW" altLang="en-US" dirty="0" smtClean="0"/>
              <a:t>的餘數為</a:t>
            </a:r>
            <a:r>
              <a:rPr lang="en-US" altLang="zh-TW" dirty="0" smtClean="0"/>
              <a:t> 1)</a:t>
            </a:r>
          </a:p>
          <a:p>
            <a:pPr eaLnBrk="1" hangingPunct="1"/>
            <a:r>
              <a:rPr lang="zh-TW" altLang="en-US" dirty="0" smtClean="0"/>
              <a:t>公鑰為</a:t>
            </a:r>
            <a:r>
              <a:rPr lang="en-US" altLang="zh-TW" dirty="0" smtClean="0"/>
              <a:t>(17</a:t>
            </a:r>
            <a:r>
              <a:rPr lang="zh-TW" altLang="en-US" dirty="0" smtClean="0"/>
              <a:t>，</a:t>
            </a:r>
            <a:r>
              <a:rPr lang="en-US" altLang="zh-TW" dirty="0" smtClean="0"/>
              <a:t>77)</a:t>
            </a:r>
            <a:r>
              <a:rPr lang="zh-TW" altLang="en-US" dirty="0" smtClean="0"/>
              <a:t>；私鑰為</a:t>
            </a:r>
            <a:r>
              <a:rPr lang="en-US" altLang="zh-TW" dirty="0" smtClean="0"/>
              <a:t>(53</a:t>
            </a:r>
            <a:r>
              <a:rPr lang="zh-TW" altLang="en-US" dirty="0" smtClean="0"/>
              <a:t>，</a:t>
            </a:r>
            <a:r>
              <a:rPr lang="en-US" altLang="zh-TW" dirty="0" smtClean="0"/>
              <a:t>77)</a:t>
            </a:r>
          </a:p>
          <a:p>
            <a:pPr eaLnBrk="1" hangingPunct="1"/>
            <a:r>
              <a:rPr lang="zh-TW" altLang="en-US" dirty="0" smtClean="0"/>
              <a:t>加密時：本文為</a:t>
            </a:r>
            <a:r>
              <a:rPr lang="en-US" altLang="zh-TW" dirty="0" smtClean="0"/>
              <a:t>45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 45</a:t>
            </a:r>
            <a:r>
              <a:rPr lang="en-US" altLang="zh-TW" baseline="30000" dirty="0" smtClean="0"/>
              <a:t>17</a:t>
            </a:r>
            <a:r>
              <a:rPr lang="en-US" altLang="zh-TW" dirty="0" smtClean="0"/>
              <a:t>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77</a:t>
            </a:r>
            <a:r>
              <a:rPr lang="zh-TW" altLang="en-US" dirty="0" smtClean="0"/>
              <a:t>，餘數為</a:t>
            </a:r>
            <a:r>
              <a:rPr lang="en-US" altLang="zh-TW" dirty="0" smtClean="0"/>
              <a:t> 12(</a:t>
            </a:r>
            <a:r>
              <a:rPr lang="zh-TW" altLang="en-US" dirty="0" smtClean="0"/>
              <a:t>密文</a:t>
            </a:r>
            <a:r>
              <a:rPr lang="en-US" altLang="zh-TW" dirty="0" smtClean="0"/>
              <a:t>)</a:t>
            </a:r>
          </a:p>
          <a:p>
            <a:pPr eaLnBrk="1" hangingPunct="1"/>
            <a:r>
              <a:rPr lang="zh-TW" altLang="en-US" dirty="0" smtClean="0"/>
              <a:t>解密時：密文為</a:t>
            </a:r>
            <a:r>
              <a:rPr lang="en-US" altLang="zh-TW" dirty="0" smtClean="0"/>
              <a:t>12</a:t>
            </a:r>
          </a:p>
          <a:p>
            <a:pPr lvl="1" eaLnBrk="1" hangingPunct="1"/>
            <a:r>
              <a:rPr lang="zh-TW" altLang="en-US" dirty="0" smtClean="0"/>
              <a:t>計算</a:t>
            </a:r>
            <a:r>
              <a:rPr lang="en-US" altLang="zh-TW" dirty="0" smtClean="0"/>
              <a:t> 12</a:t>
            </a:r>
            <a:r>
              <a:rPr lang="en-US" altLang="zh-TW" baseline="30000" dirty="0" smtClean="0"/>
              <a:t>53</a:t>
            </a:r>
            <a:r>
              <a:rPr lang="en-US" altLang="zh-TW" dirty="0" smtClean="0"/>
              <a:t> </a:t>
            </a:r>
            <a:r>
              <a:rPr lang="zh-TW" altLang="en-US" dirty="0" smtClean="0"/>
              <a:t>除以</a:t>
            </a:r>
            <a:r>
              <a:rPr lang="en-US" altLang="zh-TW" dirty="0" smtClean="0"/>
              <a:t> 77</a:t>
            </a:r>
            <a:r>
              <a:rPr lang="zh-TW" altLang="en-US" dirty="0" smtClean="0"/>
              <a:t>，餘數為</a:t>
            </a:r>
            <a:r>
              <a:rPr lang="en-US" altLang="zh-TW" dirty="0" smtClean="0"/>
              <a:t> 45(</a:t>
            </a:r>
            <a:r>
              <a:rPr lang="zh-TW" altLang="en-US" dirty="0" smtClean="0"/>
              <a:t>本文</a:t>
            </a:r>
            <a:r>
              <a:rPr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1188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8-1 </a:t>
            </a:r>
            <a:r>
              <a:rPr lang="zh-TW" altLang="en-US" dirty="0"/>
              <a:t>資訊</a:t>
            </a:r>
            <a:r>
              <a:rPr lang="zh-TW" altLang="en-US" dirty="0" smtClean="0"/>
              <a:t>安全的基本原則</a:t>
            </a:r>
          </a:p>
        </p:txBody>
      </p:sp>
      <p:pic>
        <p:nvPicPr>
          <p:cNvPr id="10244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700213"/>
            <a:ext cx="28289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25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8-3 </a:t>
            </a:r>
            <a:r>
              <a:rPr lang="zh-TW" altLang="en-US" smtClean="0"/>
              <a:t>資料完整性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97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/>
            <a:r>
              <a:rPr lang="zh-TW" altLang="en-US" sz="3600" smtClean="0"/>
              <a:t>利用</a:t>
            </a:r>
            <a:r>
              <a:rPr lang="en-US" altLang="zh-TW" sz="3600" smtClean="0"/>
              <a:t>SHA-1</a:t>
            </a:r>
            <a:r>
              <a:rPr lang="zh-TW" altLang="en-US" sz="3600" smtClean="0"/>
              <a:t>函數對相似字串計算雜湊函數得到的結果</a:t>
            </a: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341438"/>
            <a:ext cx="5743060" cy="50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378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8-3-2 </a:t>
            </a:r>
            <a:r>
              <a:rPr lang="zh-TW" altLang="en-US" smtClean="0"/>
              <a:t>數位簽章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確認資料是來自特定的使用者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假設私鑰只有擁有者自己知道，且妥善保護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需經過特定使用者，使用其私鑰進行簽章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Char char="n"/>
            </a:pPr>
            <a:r>
              <a:rPr lang="zh-TW" altLang="en-US" smtClean="0"/>
              <a:t>文件和簽章資料一同送出，接收端可使用簽章者的公鑰進行驗證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863715"/>
            <a:ext cx="1489075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11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en-US" altLang="zh-TW" smtClean="0"/>
              <a:t>PGP</a:t>
            </a:r>
            <a:r>
              <a:rPr lang="zh-TW" altLang="en-US" smtClean="0"/>
              <a:t>的加密流程示意圖</a:t>
            </a:r>
          </a:p>
        </p:txBody>
      </p:sp>
      <p:pic>
        <p:nvPicPr>
          <p:cNvPr id="542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4900" y="1989138"/>
            <a:ext cx="6934200" cy="4137025"/>
          </a:xfrm>
          <a:noFill/>
        </p:spPr>
      </p:pic>
    </p:spTree>
    <p:extLst>
      <p:ext uri="{BB962C8B-B14F-4D97-AF65-F5344CB8AC3E}">
        <p14:creationId xmlns:p14="http://schemas.microsoft.com/office/powerpoint/2010/main" val="1327464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en-US" altLang="zh-TW" smtClean="0"/>
              <a:t>PGP</a:t>
            </a:r>
            <a:r>
              <a:rPr lang="zh-TW" altLang="en-US" smtClean="0"/>
              <a:t>的解密流程示意圖</a:t>
            </a:r>
          </a:p>
        </p:txBody>
      </p:sp>
      <p:pic>
        <p:nvPicPr>
          <p:cNvPr id="552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2328863"/>
            <a:ext cx="7572375" cy="3457575"/>
          </a:xfrm>
          <a:noFill/>
        </p:spPr>
      </p:pic>
    </p:spTree>
    <p:extLst>
      <p:ext uri="{BB962C8B-B14F-4D97-AF65-F5344CB8AC3E}">
        <p14:creationId xmlns:p14="http://schemas.microsoft.com/office/powerpoint/2010/main" val="457035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PGP</a:t>
            </a:r>
            <a:r>
              <a:rPr lang="zh-TW" altLang="en-US" smtClean="0"/>
              <a:t>的數位簽章示意圖</a:t>
            </a:r>
          </a:p>
        </p:txBody>
      </p:sp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5667375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649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上一頁的例子有什麼問題？</a:t>
            </a:r>
          </a:p>
        </p:txBody>
      </p:sp>
      <p:pic>
        <p:nvPicPr>
          <p:cNvPr id="5939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05" y="2753925"/>
            <a:ext cx="3861628" cy="350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6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8-4 </a:t>
            </a:r>
            <a:r>
              <a:rPr lang="zh-TW" altLang="en-US" smtClean="0"/>
              <a:t>系統可用性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資訊系統可以在需要的時候正確地存取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可用性降低的原因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系統本身的穩定度</a:t>
            </a:r>
            <a:endParaRPr lang="en-US" altLang="zh-TW" smtClean="0"/>
          </a:p>
          <a:p>
            <a:pPr lvl="2" eaLnBrk="1" hangingPunct="1"/>
            <a:r>
              <a:rPr lang="zh-TW" altLang="en-US" smtClean="0"/>
              <a:t>硬體故障</a:t>
            </a:r>
            <a:endParaRPr lang="en-US" altLang="zh-TW" smtClean="0"/>
          </a:p>
          <a:p>
            <a:pPr lvl="2" eaLnBrk="1" hangingPunct="1"/>
            <a:r>
              <a:rPr lang="zh-TW" altLang="en-US" smtClean="0"/>
              <a:t>軟體問題</a:t>
            </a:r>
            <a:endParaRPr lang="en-US" altLang="zh-TW" smtClean="0"/>
          </a:p>
          <a:p>
            <a:pPr lvl="1" eaLnBrk="1" hangingPunct="1"/>
            <a:r>
              <a:rPr lang="zh-TW" altLang="en-US" smtClean="0"/>
              <a:t>來自外部的攻擊</a:t>
            </a:r>
          </a:p>
        </p:txBody>
      </p:sp>
    </p:spTree>
    <p:extLst>
      <p:ext uri="{BB962C8B-B14F-4D97-AF65-F5344CB8AC3E}">
        <p14:creationId xmlns:p14="http://schemas.microsoft.com/office/powerpoint/2010/main" val="4253048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高可用性，以</a:t>
            </a:r>
            <a:r>
              <a:rPr lang="en-US" altLang="zh-TW" smtClean="0"/>
              <a:t>DRBD</a:t>
            </a:r>
            <a:r>
              <a:rPr lang="zh-TW" altLang="en-US" smtClean="0"/>
              <a:t>為例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2530475" cy="4352925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儲存系統的高可用性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870" y="1692273"/>
            <a:ext cx="5490610" cy="508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77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8-5 </a:t>
            </a:r>
            <a:r>
              <a:rPr lang="zh-TW" altLang="en-US" smtClean="0"/>
              <a:t>網路攻擊</a:t>
            </a:r>
            <a:r>
              <a:rPr lang="en-US" altLang="ja-JP" smtClean="0"/>
              <a:t> </a:t>
            </a:r>
            <a:endParaRPr lang="zh-TW" altLang="en-US" smtClean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80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8-2 </a:t>
            </a:r>
            <a:r>
              <a:rPr lang="zh-TW" altLang="en-US" smtClean="0"/>
              <a:t>資料機密性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457229326"/>
              </p:ext>
            </p:extLst>
          </p:nvPr>
        </p:nvGraphicFramePr>
        <p:xfrm>
          <a:off x="3995936" y="4779150"/>
          <a:ext cx="3024336" cy="185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06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常見的網路攻擊</a:t>
            </a:r>
          </a:p>
        </p:txBody>
      </p:sp>
      <p:graphicFrame>
        <p:nvGraphicFramePr>
          <p:cNvPr id="5" name="資料庫圖表 4"/>
          <p:cNvGraphicFramePr/>
          <p:nvPr/>
        </p:nvGraphicFramePr>
        <p:xfrm>
          <a:off x="827584" y="1988840"/>
          <a:ext cx="7272808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009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/>
          <p:cNvSpPr>
            <a:spLocks noGrp="1"/>
          </p:cNvSpPr>
          <p:nvPr>
            <p:ph type="title"/>
          </p:nvPr>
        </p:nvSpPr>
        <p:spPr>
          <a:xfrm>
            <a:off x="468313" y="845245"/>
            <a:ext cx="8229600" cy="91857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ping</a:t>
            </a:r>
            <a:r>
              <a:rPr lang="zh-TW" altLang="en-US" sz="3600" dirty="0" smtClean="0"/>
              <a:t>指令的執行結果。用</a:t>
            </a:r>
            <a:r>
              <a:rPr lang="en-US" altLang="zh-TW" sz="3600" dirty="0" smtClean="0"/>
              <a:t>ping</a:t>
            </a:r>
            <a:r>
              <a:rPr lang="zh-TW" altLang="en-US" sz="3600" dirty="0" smtClean="0"/>
              <a:t>指令探測本機</a:t>
            </a:r>
            <a:r>
              <a:rPr lang="en-US" altLang="zh-TW" sz="3600" dirty="0" smtClean="0"/>
              <a:t>IP 127.0.0.1</a:t>
            </a:r>
            <a:endParaRPr lang="zh-TW" altLang="en-US" sz="3600" dirty="0" smtClean="0"/>
          </a:p>
        </p:txBody>
      </p:sp>
      <p:pic>
        <p:nvPicPr>
          <p:cNvPr id="686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844675"/>
            <a:ext cx="6714920" cy="4394534"/>
          </a:xfrm>
          <a:noFill/>
        </p:spPr>
      </p:pic>
    </p:spTree>
    <p:extLst>
      <p:ext uri="{BB962C8B-B14F-4D97-AF65-F5344CB8AC3E}">
        <p14:creationId xmlns:p14="http://schemas.microsoft.com/office/powerpoint/2010/main" val="2122190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>
          <a:xfrm>
            <a:off x="533426" y="785952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3600" dirty="0" smtClean="0"/>
              <a:t>幾個網站「置換首頁」的範例畫面。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駭客們好像比較喜歡黑色底的介面呢！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193936">
            <a:off x="187325" y="2120900"/>
            <a:ext cx="3457575" cy="3381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3440113"/>
            <a:ext cx="2857500" cy="3228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6825" y="2216150"/>
            <a:ext cx="1912938" cy="360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405537">
            <a:off x="7205663" y="2233613"/>
            <a:ext cx="1727200" cy="3684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046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網路監聽</a:t>
            </a:r>
          </a:p>
        </p:txBody>
      </p: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997200"/>
            <a:ext cx="75247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899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8-6 </a:t>
            </a:r>
            <a:r>
              <a:rPr lang="zh-TW" altLang="en-US" smtClean="0"/>
              <a:t>網路防護</a:t>
            </a:r>
          </a:p>
        </p:txBody>
      </p:sp>
      <p:graphicFrame>
        <p:nvGraphicFramePr>
          <p:cNvPr id="4" name="資料庫圖表 3"/>
          <p:cNvGraphicFramePr/>
          <p:nvPr/>
        </p:nvGraphicFramePr>
        <p:xfrm>
          <a:off x="1547664" y="1772816"/>
          <a:ext cx="6552728" cy="4424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245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8-6-1 </a:t>
            </a:r>
            <a:r>
              <a:rPr lang="zh-TW" altLang="en-US" smtClean="0"/>
              <a:t>防毒軟體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06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防毒軟體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pic>
        <p:nvPicPr>
          <p:cNvPr id="8090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862263"/>
            <a:ext cx="5370512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059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SSL/TLS</a:t>
            </a:r>
            <a:r>
              <a:rPr lang="zh-TW" altLang="en-US" smtClean="0"/>
              <a:t>連線示意圖</a:t>
            </a:r>
          </a:p>
        </p:txBody>
      </p:sp>
      <p:pic>
        <p:nvPicPr>
          <p:cNvPr id="839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341439"/>
            <a:ext cx="6418457" cy="488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812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防火牆與入侵偵測系統示意圖</a:t>
            </a:r>
          </a:p>
        </p:txBody>
      </p:sp>
      <p:pic>
        <p:nvPicPr>
          <p:cNvPr id="890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1484313"/>
            <a:ext cx="6075725" cy="457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780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8-6-4 </a:t>
            </a:r>
            <a:r>
              <a:rPr lang="zh-TW" altLang="en-US" smtClean="0"/>
              <a:t>無線網路安全</a:t>
            </a:r>
          </a:p>
        </p:txBody>
      </p:sp>
      <p:pic>
        <p:nvPicPr>
          <p:cNvPr id="93188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836613"/>
            <a:ext cx="226853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55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dirty="0" smtClean="0"/>
              <a:t>對稱式金鑰的加解密演算法</a:t>
            </a:r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082" y="4374105"/>
            <a:ext cx="18097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28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相關標準整理</a:t>
            </a:r>
          </a:p>
        </p:txBody>
      </p:sp>
      <p:sp>
        <p:nvSpPr>
          <p:cNvPr id="96259" name="內容版面配置區 3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9626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0025"/>
            <a:ext cx="91440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11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b="1" smtClean="0"/>
              <a:t>8-7 </a:t>
            </a:r>
            <a:r>
              <a:rPr lang="zh-TW" altLang="en-US" b="1" smtClean="0"/>
              <a:t>資訊倫理</a:t>
            </a:r>
            <a:endParaRPr lang="zh-TW" altLang="en-US" smtClean="0"/>
          </a:p>
        </p:txBody>
      </p:sp>
      <p:sp>
        <p:nvSpPr>
          <p:cNvPr id="94211" name="內容版面配置區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>
                <a:solidFill>
                  <a:schemeClr val="accent5"/>
                </a:solidFill>
              </a:rPr>
              <a:t>資訊隱私權</a:t>
            </a:r>
          </a:p>
          <a:p>
            <a:pPr eaLnBrk="1" hangingPunct="1">
              <a:defRPr/>
            </a:pPr>
            <a:r>
              <a:rPr lang="zh-TW" altLang="en-US" dirty="0" smtClean="0">
                <a:solidFill>
                  <a:schemeClr val="accent5"/>
                </a:solidFill>
              </a:rPr>
              <a:t>資訊正確權</a:t>
            </a:r>
            <a:endParaRPr lang="en-US" altLang="zh-TW" dirty="0" smtClean="0">
              <a:solidFill>
                <a:schemeClr val="accent5"/>
              </a:solidFill>
            </a:endParaRPr>
          </a:p>
          <a:p>
            <a:pPr hangingPunct="1">
              <a:defRPr/>
            </a:pPr>
            <a:r>
              <a:rPr lang="zh-TW" altLang="en-US" dirty="0">
                <a:solidFill>
                  <a:schemeClr val="accent5"/>
                </a:solidFill>
              </a:rPr>
              <a:t>資訊存取權</a:t>
            </a:r>
          </a:p>
          <a:p>
            <a:pPr hangingPunct="1">
              <a:defRPr/>
            </a:pPr>
            <a:r>
              <a:rPr lang="zh-TW" altLang="en-US" dirty="0">
                <a:solidFill>
                  <a:schemeClr val="accent5"/>
                </a:solidFill>
              </a:rPr>
              <a:t>資訊財產權</a:t>
            </a:r>
          </a:p>
          <a:p>
            <a:pPr eaLnBrk="1" hangingPunct="1">
              <a:defRPr/>
            </a:pPr>
            <a:endParaRPr lang="zh-TW" altLang="en-US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804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395288" y="981075"/>
          <a:ext cx="8424862" cy="5029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424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5967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電腦倫理的十大戒律</a:t>
                      </a:r>
                      <a:endParaRPr lang="zh-TW" altLang="en-US" sz="2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不可使用電腦傷害他人。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不可干擾他人在電腦上的工作。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不可偷看他人的檔案。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不可利用電腦偷竊財務。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不可使用電腦造假。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不可拷貝或使用未付費的軟體。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未經授權，不可使用他人的電腦資源。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不可侵佔他人的智慧成果。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在設計程式之前，先衡量其對社會的影響。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55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使用電腦時必須表現出對他人的尊重與體諒。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558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對稱式密碼演算法</a:t>
            </a:r>
            <a:r>
              <a:rPr lang="en-US" altLang="zh-TW" smtClean="0"/>
              <a:t> </a:t>
            </a:r>
            <a:endParaRPr lang="zh-TW" altLang="en-US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TW" altLang="en-US" smtClean="0"/>
              <a:t>對稱式加密流程示意圖</a:t>
            </a: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76476"/>
            <a:ext cx="6300427" cy="383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66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範例一：位移法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8" y="4508655"/>
            <a:ext cx="8674789" cy="1440625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444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範例二：查表法</a:t>
            </a:r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9700"/>
            <a:ext cx="9144000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65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範例三：使用</a:t>
            </a:r>
            <a:r>
              <a:rPr lang="en-US" altLang="zh-TW" dirty="0" smtClean="0"/>
              <a:t>XOR</a:t>
            </a:r>
            <a:r>
              <a:rPr lang="zh-TW" altLang="en-US" dirty="0" smtClean="0"/>
              <a:t>運算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457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XOR</a:t>
            </a:r>
            <a:r>
              <a:rPr lang="zh-TW" altLang="en-US" smtClean="0"/>
              <a:t>加密運算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041919"/>
              </p:ext>
            </p:extLst>
          </p:nvPr>
        </p:nvGraphicFramePr>
        <p:xfrm>
          <a:off x="926595" y="5118443"/>
          <a:ext cx="6300700" cy="1505912"/>
        </p:xfrm>
        <a:graphic>
          <a:graphicData uri="http://schemas.openxmlformats.org/drawingml/2006/table">
            <a:tbl>
              <a:tblPr/>
              <a:tblGrid>
                <a:gridCol w="549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60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95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006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0 1 1 0 1 0 0 0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本文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68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(h)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00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Symbol" pitchFamily="18" charset="2"/>
                        </a:rPr>
                        <a:t> )</a:t>
                      </a:r>
                      <a:endParaRPr kumimoji="0" lang="en-US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1 0 1 0 1 0 1 1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密碼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AB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723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1 1 0 0 0 0 1 1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密文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十六進位的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C3</a:t>
                      </a:r>
                      <a:b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</a:b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密文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kumimoji="0" lang="zh-TW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等於十進位的</a:t>
                      </a: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itchFamily="49" charset="0"/>
                        </a:rPr>
                        <a:t>195</a:t>
                      </a:r>
                    </a:p>
                  </a:txBody>
                  <a:tcPr marT="32862" marB="328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43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762</Words>
  <Application>Microsoft Office PowerPoint</Application>
  <PresentationFormat>如螢幕大小 (4:3)</PresentationFormat>
  <Paragraphs>120</Paragraphs>
  <Slides>42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Office 佈景主題</vt:lpstr>
      <vt:lpstr>資訊安全</vt:lpstr>
      <vt:lpstr>8-1 資訊安全的基本原則</vt:lpstr>
      <vt:lpstr>8-2 資料機密性</vt:lpstr>
      <vt:lpstr>對稱式金鑰的加解密演算法</vt:lpstr>
      <vt:lpstr>對稱式密碼演算法 </vt:lpstr>
      <vt:lpstr>範例一：位移法</vt:lpstr>
      <vt:lpstr>範例二：查表法</vt:lpstr>
      <vt:lpstr>範例三：使用XOR運算</vt:lpstr>
      <vt:lpstr>XOR加密運算</vt:lpstr>
      <vt:lpstr>XOR解密運算</vt:lpstr>
      <vt:lpstr>完整的XOR加密結果</vt:lpstr>
      <vt:lpstr>DES演算法示意圖</vt:lpstr>
      <vt:lpstr>操作模式：以CBC為例</vt:lpstr>
      <vt:lpstr>非對稱式金鑰的加解密演算法</vt:lpstr>
      <vt:lpstr>8-2-3　網路上常見的加解密演算法應用</vt:lpstr>
      <vt:lpstr>光是看到HTTPS是不夠的…</vt:lpstr>
      <vt:lpstr>檢視憑證的詳細資訊</vt:lpstr>
      <vt:lpstr>RSA範例一</vt:lpstr>
      <vt:lpstr>RSA範例二</vt:lpstr>
      <vt:lpstr>8-3 資料完整性</vt:lpstr>
      <vt:lpstr>利用SHA-1函數對相似字串計算雜湊函數得到的結果</vt:lpstr>
      <vt:lpstr>8-3-2 數位簽章</vt:lpstr>
      <vt:lpstr>PGP的加密流程示意圖</vt:lpstr>
      <vt:lpstr>PGP的解密流程示意圖</vt:lpstr>
      <vt:lpstr>PGP的數位簽章示意圖</vt:lpstr>
      <vt:lpstr>上一頁的例子有什麼問題？</vt:lpstr>
      <vt:lpstr>8-4 系統可用性</vt:lpstr>
      <vt:lpstr>高可用性，以DRBD為例</vt:lpstr>
      <vt:lpstr>8-5 網路攻擊 </vt:lpstr>
      <vt:lpstr>常見的網路攻擊</vt:lpstr>
      <vt:lpstr>ping指令的執行結果。用ping指令探測本機IP 127.0.0.1</vt:lpstr>
      <vt:lpstr>幾個網站「置換首頁」的範例畫面。 駭客們好像比較喜歡黑色底的介面呢！</vt:lpstr>
      <vt:lpstr>網路監聽</vt:lpstr>
      <vt:lpstr>8-6 網路防護</vt:lpstr>
      <vt:lpstr>8-6-1 防毒軟體</vt:lpstr>
      <vt:lpstr>防毒軟體 (續)</vt:lpstr>
      <vt:lpstr>SSL/TLS連線示意圖</vt:lpstr>
      <vt:lpstr>防火牆與入侵偵測系統示意圖</vt:lpstr>
      <vt:lpstr>8-6-4 無線網路安全</vt:lpstr>
      <vt:lpstr>相關標準整理</vt:lpstr>
      <vt:lpstr>8-7 資訊倫理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141</cp:revision>
  <dcterms:created xsi:type="dcterms:W3CDTF">2015-04-21T01:58:17Z</dcterms:created>
  <dcterms:modified xsi:type="dcterms:W3CDTF">2020-03-11T11:43:05Z</dcterms:modified>
</cp:coreProperties>
</file>